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35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40589"/>
            <a:ext cx="8827266" cy="486232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1" y="1869282"/>
            <a:ext cx="6762749" cy="1102519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2" y="2975162"/>
            <a:ext cx="6762749" cy="131445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40589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442912"/>
            <a:ext cx="3657600" cy="871538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554692"/>
            <a:ext cx="3657600" cy="398159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362075"/>
            <a:ext cx="3657600" cy="2867025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40589"/>
            <a:ext cx="853665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400050"/>
            <a:ext cx="4476750" cy="939404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5" y="1371600"/>
            <a:ext cx="4474539" cy="28575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5" y="4716556"/>
            <a:ext cx="1887537" cy="273844"/>
          </a:xfrm>
        </p:spPr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4716556"/>
            <a:ext cx="2675965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4" y="134469"/>
            <a:ext cx="3281087" cy="4862322"/>
          </a:xfrm>
          <a:prstGeom prst="round1Rect">
            <a:avLst>
              <a:gd name="adj" fmla="val 17325"/>
            </a:avLst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40589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400050"/>
            <a:ext cx="3657600" cy="939404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200150"/>
            <a:ext cx="3657600" cy="27432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371600"/>
            <a:ext cx="3657600" cy="28575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1" y="4716556"/>
            <a:ext cx="1865125" cy="273844"/>
          </a:xfrm>
        </p:spPr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4" y="4716556"/>
            <a:ext cx="5217551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40589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9" y="2833968"/>
            <a:ext cx="7560515" cy="826994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571500"/>
            <a:ext cx="7427726" cy="2242298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5" y="3620620"/>
            <a:ext cx="7559977" cy="91566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1" y="4716556"/>
            <a:ext cx="1865125" cy="273844"/>
          </a:xfrm>
        </p:spPr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4" y="4716556"/>
            <a:ext cx="5217551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7" y="584597"/>
            <a:ext cx="1358153" cy="395168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3" y="584599"/>
            <a:ext cx="6170613" cy="395168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1" y="2770234"/>
            <a:ext cx="5446713" cy="1102519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1" y="3903009"/>
            <a:ext cx="5446713" cy="638735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4767263"/>
            <a:ext cx="2133600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4767263"/>
            <a:ext cx="2895600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712695"/>
            <a:ext cx="2528046" cy="189603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40589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1943521"/>
            <a:ext cx="7583487" cy="1021556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4" y="2962766"/>
            <a:ext cx="7583487" cy="1125140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371600"/>
            <a:ext cx="3657600" cy="31646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371600"/>
            <a:ext cx="3657600" cy="31646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285750"/>
            <a:ext cx="7583487" cy="78329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079126"/>
            <a:ext cx="3657600" cy="592371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1771650"/>
            <a:ext cx="3657600" cy="27646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079126"/>
            <a:ext cx="3657600" cy="592371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1771650"/>
            <a:ext cx="3657600" cy="27646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60" y="1714500"/>
            <a:ext cx="3563003" cy="119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1714500"/>
            <a:ext cx="3566160" cy="119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60" y="1714500"/>
            <a:ext cx="3563003" cy="119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1714500"/>
            <a:ext cx="3566160" cy="119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371601"/>
            <a:ext cx="7585076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2993862"/>
            <a:ext cx="7585076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371601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2993862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371600"/>
            <a:ext cx="3657600" cy="31646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371601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2993862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371601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2993862"/>
            <a:ext cx="3657600" cy="15430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39984"/>
            <a:ext cx="8827266" cy="48623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8" y="142281"/>
            <a:ext cx="8764587" cy="4858940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4" y="285750"/>
            <a:ext cx="7583487" cy="78329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4" y="1371600"/>
            <a:ext cx="7583487" cy="315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1" y="4716556"/>
            <a:ext cx="188753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5AC8A2-C63C-49A4-89E9-2E4420D2ECA8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4716556"/>
            <a:ext cx="52387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2" y="164727"/>
            <a:ext cx="49305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bda.org/sabdaweb/passages/?b=45&amp;p=Rom+1:16-1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366331"/>
            <a:ext cx="7583488" cy="2175024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rgbClr val="FFFF00"/>
                </a:solidFill>
                <a:effectLst/>
              </a:rPr>
              <a:t>SURAT RASUL PAULUS KEPADA JEMAAT DI</a:t>
            </a:r>
            <a:br>
              <a:rPr lang="en-US" b="1" dirty="0" smtClean="0">
                <a:ln w="50800"/>
                <a:solidFill>
                  <a:srgbClr val="FFFF00"/>
                </a:solidFill>
                <a:effectLst/>
              </a:rPr>
            </a:br>
            <a:r>
              <a:rPr lang="en-US" b="1" dirty="0" smtClean="0">
                <a:ln w="50800"/>
                <a:solidFill>
                  <a:schemeClr val="tx1">
                    <a:lumMod val="9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ROMA</a:t>
            </a:r>
            <a:endParaRPr lang="en-US" b="1" dirty="0">
              <a:ln w="50800"/>
              <a:solidFill>
                <a:schemeClr val="tx1">
                  <a:lumMod val="9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10 </a:t>
            </a:r>
            <a:r>
              <a:rPr lang="en-US" sz="3600" dirty="0" smtClean="0"/>
              <a:t>SEPTEMBER </a:t>
            </a:r>
            <a:r>
              <a:rPr lang="en-US" sz="3600" dirty="0" smtClean="0"/>
              <a:t>2012</a:t>
            </a:r>
            <a:endParaRPr lang="id-ID" sz="3600" dirty="0"/>
          </a:p>
          <a:p>
            <a:r>
              <a:rPr lang="id-ID" sz="3600" dirty="0" smtClean="0"/>
              <a:t>GPIB JEMAAT IMMANUEL BEKASI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1800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89831"/>
            <a:ext cx="8147768" cy="38647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Walaupun</a:t>
            </a:r>
            <a:r>
              <a:rPr lang="en-US" dirty="0"/>
              <a:t> Roma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peradaban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kehidupan</a:t>
            </a:r>
            <a:r>
              <a:rPr lang="en-US" dirty="0"/>
              <a:t> moral di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merosot</a:t>
            </a:r>
            <a:r>
              <a:rPr lang="en-US" dirty="0"/>
              <a:t>.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mana-mana</a:t>
            </a:r>
            <a:r>
              <a:rPr lang="en-US" dirty="0"/>
              <a:t>.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. </a:t>
            </a:r>
            <a:r>
              <a:rPr lang="en-US" dirty="0" err="1"/>
              <a:t>Pergaulan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perceraian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berdiri</a:t>
            </a:r>
            <a:r>
              <a:rPr lang="en-US" dirty="0"/>
              <a:t> di Roma.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serba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. Kita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lama </a:t>
            </a:r>
            <a:r>
              <a:rPr lang="en-US" dirty="0" err="1"/>
              <a:t>berdiri</a:t>
            </a:r>
            <a:r>
              <a:rPr lang="en-US" dirty="0"/>
              <a:t> (bd. </a:t>
            </a:r>
            <a:r>
              <a:rPr lang="en-US" dirty="0" err="1"/>
              <a:t>Rm</a:t>
            </a:r>
            <a:r>
              <a:rPr lang="en-US" dirty="0"/>
              <a:t> 1:13; 15:23). </a:t>
            </a:r>
            <a:r>
              <a:rPr lang="en-US" dirty="0" err="1"/>
              <a:t>Iman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ketaatan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pun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tersiar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kekaisaran</a:t>
            </a:r>
            <a:r>
              <a:rPr lang="en-US" dirty="0"/>
              <a:t> </a:t>
            </a:r>
            <a:r>
              <a:rPr lang="en-US" dirty="0" err="1"/>
              <a:t>Romawi</a:t>
            </a:r>
            <a:r>
              <a:rPr lang="en-US" dirty="0"/>
              <a:t> (</a:t>
            </a:r>
            <a:r>
              <a:rPr lang="en-US" dirty="0" err="1"/>
              <a:t>Rm</a:t>
            </a:r>
            <a:r>
              <a:rPr lang="en-US" dirty="0"/>
              <a:t> 1:8; 16:19).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83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56432"/>
            <a:ext cx="7583488" cy="4338191"/>
          </a:xfrm>
        </p:spPr>
        <p:txBody>
          <a:bodyPr>
            <a:noAutofit/>
          </a:bodyPr>
          <a:lstStyle/>
          <a:p>
            <a:r>
              <a:rPr lang="en-US" sz="1600" dirty="0" err="1">
                <a:solidFill>
                  <a:schemeClr val="tx1"/>
                </a:solidFill>
                <a:cs typeface="Arial Black"/>
              </a:rPr>
              <a:t>Banyak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hal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dikatakan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mengenai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penulis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surat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ini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cocok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dengan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apa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dikatakan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mengenai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rasul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Paulus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dalam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Kisah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Para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Rasul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dan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1600" dirty="0" err="1">
                <a:solidFill>
                  <a:schemeClr val="tx1"/>
                </a:solidFill>
                <a:cs typeface="Arial Black"/>
              </a:rPr>
              <a:t>surat-suratnya</a:t>
            </a:r>
            <a:r>
              <a:rPr lang="en-US" sz="1600" dirty="0">
                <a:solidFill>
                  <a:schemeClr val="tx1"/>
                </a:solidFill>
                <a:cs typeface="Arial Black"/>
              </a:rPr>
              <a:t> yang lain.</a:t>
            </a:r>
          </a:p>
          <a:p>
            <a:pPr marL="0" indent="0">
              <a:buNone/>
            </a:pPr>
            <a:r>
              <a:rPr lang="en-US" sz="1600" dirty="0" smtClean="0">
                <a:cs typeface="Arial Black"/>
              </a:rPr>
              <a:t>1</a:t>
            </a:r>
            <a:r>
              <a:rPr lang="en-US" sz="1600" dirty="0">
                <a:cs typeface="Arial Black"/>
              </a:rPr>
              <a:t>.      </a:t>
            </a:r>
            <a:r>
              <a:rPr lang="en-US" sz="1600" dirty="0" err="1">
                <a:cs typeface="Arial Black"/>
              </a:rPr>
              <a:t>Dalam</a:t>
            </a:r>
            <a:r>
              <a:rPr lang="en-US" sz="1600" dirty="0">
                <a:cs typeface="Arial Black"/>
              </a:rPr>
              <a:t> Roma 1:10-15 </a:t>
            </a:r>
            <a:r>
              <a:rPr lang="en-US" sz="1600" dirty="0" err="1">
                <a:cs typeface="Arial Black"/>
              </a:rPr>
              <a:t>dan</a:t>
            </a:r>
            <a:r>
              <a:rPr lang="en-US" sz="1600" dirty="0">
                <a:cs typeface="Arial Black"/>
              </a:rPr>
              <a:t> 15:22-32 </a:t>
            </a:r>
            <a:r>
              <a:rPr lang="en-US" sz="1600" dirty="0" err="1">
                <a:cs typeface="Arial Black"/>
              </a:rPr>
              <a:t>dikatakan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bahwa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ia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rindu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 smtClean="0">
                <a:cs typeface="Arial Black"/>
              </a:rPr>
              <a:t>mengunjungi</a:t>
            </a:r>
            <a:r>
              <a:rPr lang="en-US" sz="1600" dirty="0" smtClean="0">
                <a:cs typeface="Arial Black"/>
              </a:rPr>
              <a:t> </a:t>
            </a:r>
            <a:r>
              <a:rPr lang="en-US" sz="1600" dirty="0">
                <a:cs typeface="Arial Black"/>
              </a:rPr>
              <a:t>orang-orang </a:t>
            </a:r>
            <a:r>
              <a:rPr lang="en-US" sz="1600" dirty="0" err="1">
                <a:cs typeface="Arial Black"/>
              </a:rPr>
              <a:t>percaya</a:t>
            </a:r>
            <a:r>
              <a:rPr lang="en-US" sz="1600" dirty="0">
                <a:cs typeface="Arial Black"/>
              </a:rPr>
              <a:t> di Roma (bd. </a:t>
            </a:r>
            <a:r>
              <a:rPr lang="en-US" sz="1600" dirty="0" err="1">
                <a:cs typeface="Arial Black"/>
              </a:rPr>
              <a:t>Kis</a:t>
            </a:r>
            <a:r>
              <a:rPr lang="en-US" sz="1600" dirty="0">
                <a:cs typeface="Arial Black"/>
              </a:rPr>
              <a:t> 19:21).</a:t>
            </a:r>
          </a:p>
          <a:p>
            <a:pPr marL="0" indent="0">
              <a:buNone/>
            </a:pPr>
            <a:r>
              <a:rPr lang="en-US" sz="1600" dirty="0" smtClean="0">
                <a:cs typeface="Arial Black"/>
              </a:rPr>
              <a:t>2</a:t>
            </a:r>
            <a:r>
              <a:rPr lang="en-US" sz="1600" dirty="0">
                <a:cs typeface="Arial Black"/>
              </a:rPr>
              <a:t>.      </a:t>
            </a:r>
            <a:r>
              <a:rPr lang="en-US" sz="1600" dirty="0" err="1">
                <a:cs typeface="Arial Black"/>
              </a:rPr>
              <a:t>Dalam</a:t>
            </a:r>
            <a:r>
              <a:rPr lang="en-US" sz="1600" dirty="0">
                <a:cs typeface="Arial Black"/>
              </a:rPr>
              <a:t> Roma 11:1 </a:t>
            </a:r>
            <a:r>
              <a:rPr lang="en-US" sz="1600" dirty="0" err="1">
                <a:cs typeface="Arial Black"/>
              </a:rPr>
              <a:t>dikatakan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bahwa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ia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adalah</a:t>
            </a:r>
            <a:r>
              <a:rPr lang="en-US" sz="1600" dirty="0">
                <a:cs typeface="Arial Black"/>
              </a:rPr>
              <a:t> orang Israel </a:t>
            </a:r>
            <a:r>
              <a:rPr lang="en-US" sz="1600" dirty="0" err="1" smtClean="0">
                <a:cs typeface="Arial Black"/>
              </a:rPr>
              <a:t>dari</a:t>
            </a:r>
            <a:r>
              <a:rPr lang="en-US" sz="1600" dirty="0" smtClean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suku</a:t>
            </a:r>
            <a:r>
              <a:rPr lang="en-US" sz="1600" dirty="0">
                <a:cs typeface="Arial Black"/>
              </a:rPr>
              <a:t> Benyamin (bd. </a:t>
            </a:r>
            <a:r>
              <a:rPr lang="en-US" sz="1600" dirty="0" err="1">
                <a:cs typeface="Arial Black"/>
              </a:rPr>
              <a:t>Flp</a:t>
            </a:r>
            <a:r>
              <a:rPr lang="en-US" sz="1600" dirty="0">
                <a:cs typeface="Arial Black"/>
              </a:rPr>
              <a:t> 3:5).</a:t>
            </a:r>
          </a:p>
          <a:p>
            <a:pPr marL="0" indent="0">
              <a:buNone/>
            </a:pPr>
            <a:r>
              <a:rPr lang="en-US" sz="1600" dirty="0" smtClean="0">
                <a:cs typeface="Arial Black"/>
              </a:rPr>
              <a:t>3</a:t>
            </a:r>
            <a:r>
              <a:rPr lang="en-US" sz="1600" dirty="0">
                <a:cs typeface="Arial Black"/>
              </a:rPr>
              <a:t>.      </a:t>
            </a:r>
            <a:r>
              <a:rPr lang="en-US" sz="1600" dirty="0" err="1">
                <a:cs typeface="Arial Black"/>
              </a:rPr>
              <a:t>Dalam</a:t>
            </a:r>
            <a:r>
              <a:rPr lang="en-US" sz="1600" dirty="0">
                <a:cs typeface="Arial Black"/>
              </a:rPr>
              <a:t> Roma 15:25-27 </a:t>
            </a:r>
            <a:r>
              <a:rPr lang="en-US" sz="1600" dirty="0" err="1">
                <a:cs typeface="Arial Black"/>
              </a:rPr>
              <a:t>dikatakan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bahwa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ia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melakukan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perjalanan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ke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Yerusalem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dengan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membawa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persembahan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dari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Makedonia</a:t>
            </a:r>
            <a:r>
              <a:rPr lang="en-US" sz="1600" dirty="0">
                <a:cs typeface="Arial Black"/>
              </a:rPr>
              <a:t> (bd. </a:t>
            </a:r>
            <a:r>
              <a:rPr lang="en-US" sz="1600" dirty="0" err="1">
                <a:cs typeface="Arial Black"/>
              </a:rPr>
              <a:t>Kis</a:t>
            </a:r>
            <a:r>
              <a:rPr lang="en-US" sz="1600" dirty="0">
                <a:cs typeface="Arial Black"/>
              </a:rPr>
              <a:t> 19:21; 20:1-5; 21:15-19; 1 </a:t>
            </a:r>
            <a:r>
              <a:rPr lang="en-US" sz="1600" dirty="0" err="1">
                <a:cs typeface="Arial Black"/>
              </a:rPr>
              <a:t>Kor</a:t>
            </a:r>
            <a:r>
              <a:rPr lang="en-US" sz="1600" dirty="0">
                <a:cs typeface="Arial Black"/>
              </a:rPr>
              <a:t> 16:1-5; 2 </a:t>
            </a:r>
            <a:r>
              <a:rPr lang="en-US" sz="1600" dirty="0" err="1">
                <a:cs typeface="Arial Black"/>
              </a:rPr>
              <a:t>Kor</a:t>
            </a:r>
            <a:r>
              <a:rPr lang="en-US" sz="1600" dirty="0">
                <a:cs typeface="Arial Black"/>
              </a:rPr>
              <a:t> 8:1-12; 9:1-5).</a:t>
            </a:r>
          </a:p>
          <a:p>
            <a:pPr marL="0" indent="0">
              <a:buNone/>
            </a:pPr>
            <a:r>
              <a:rPr lang="en-US" sz="1600" dirty="0" smtClean="0">
                <a:cs typeface="Arial Black"/>
              </a:rPr>
              <a:t>4</a:t>
            </a:r>
            <a:r>
              <a:rPr lang="en-US" sz="1600" dirty="0">
                <a:cs typeface="Arial Black"/>
              </a:rPr>
              <a:t>.      </a:t>
            </a:r>
            <a:r>
              <a:rPr lang="en-US" sz="1600" dirty="0" err="1">
                <a:cs typeface="Arial Black"/>
              </a:rPr>
              <a:t>Dalam</a:t>
            </a:r>
            <a:r>
              <a:rPr lang="en-US" sz="1600" dirty="0">
                <a:cs typeface="Arial Black"/>
              </a:rPr>
              <a:t> Roma 16:3 </a:t>
            </a:r>
            <a:r>
              <a:rPr lang="en-US" sz="1600" dirty="0" err="1">
                <a:cs typeface="Arial Black"/>
              </a:rPr>
              <a:t>dikatakan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bahwa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ia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mengenal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Priska</a:t>
            </a:r>
            <a:r>
              <a:rPr lang="en-US" sz="1600" dirty="0">
                <a:cs typeface="Arial Black"/>
              </a:rPr>
              <a:t>/</a:t>
            </a:r>
            <a:r>
              <a:rPr lang="en-US" sz="1600" dirty="0" err="1">
                <a:cs typeface="Arial Black"/>
              </a:rPr>
              <a:t>Priskila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dan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Akwila</a:t>
            </a:r>
            <a:r>
              <a:rPr lang="en-US" sz="1600" dirty="0">
                <a:cs typeface="Arial Black"/>
              </a:rPr>
              <a:t> (bd. </a:t>
            </a:r>
            <a:r>
              <a:rPr lang="en-US" sz="1600" dirty="0" err="1">
                <a:cs typeface="Arial Black"/>
              </a:rPr>
              <a:t>Kis</a:t>
            </a:r>
            <a:r>
              <a:rPr lang="en-US" sz="1600" dirty="0">
                <a:cs typeface="Arial Black"/>
              </a:rPr>
              <a:t> 18:2-5,18-19).</a:t>
            </a:r>
          </a:p>
          <a:p>
            <a:pPr marL="0" indent="0">
              <a:buNone/>
            </a:pPr>
            <a:r>
              <a:rPr lang="en-US" sz="1600" dirty="0" smtClean="0">
                <a:cs typeface="Arial Black"/>
              </a:rPr>
              <a:t>5</a:t>
            </a:r>
            <a:r>
              <a:rPr lang="en-US" sz="1600" dirty="0">
                <a:cs typeface="Arial Black"/>
              </a:rPr>
              <a:t>.      Isi </a:t>
            </a:r>
            <a:r>
              <a:rPr lang="en-US" sz="1600" dirty="0" err="1">
                <a:cs typeface="Arial Black"/>
              </a:rPr>
              <a:t>surat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ini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merupakan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khas</a:t>
            </a:r>
            <a:r>
              <a:rPr lang="en-US" sz="1600" dirty="0">
                <a:cs typeface="Arial Black"/>
              </a:rPr>
              <a:t> </a:t>
            </a:r>
            <a:r>
              <a:rPr lang="en-US" sz="1600" dirty="0" err="1">
                <a:cs typeface="Arial Black"/>
              </a:rPr>
              <a:t>rasul</a:t>
            </a:r>
            <a:r>
              <a:rPr lang="en-US" sz="1600" dirty="0">
                <a:cs typeface="Arial Black"/>
              </a:rPr>
              <a:t> Paulus.</a:t>
            </a:r>
          </a:p>
          <a:p>
            <a:pPr marL="0" indent="0">
              <a:buNone/>
            </a:pPr>
            <a:r>
              <a:rPr lang="en-US" sz="1600" dirty="0">
                <a:cs typeface="Arial Black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1431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Teologi</a:t>
            </a:r>
            <a:r>
              <a:rPr lang="en-US" dirty="0" smtClean="0"/>
              <a:t> 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80674"/>
            <a:ext cx="7583488" cy="39288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A. Kebenaran Allah.</a:t>
            </a:r>
          </a:p>
          <a:p>
            <a:pPr marL="457200" indent="-457200">
              <a:buAutoNum type="arabicPeriod"/>
            </a:pPr>
            <a:r>
              <a:rPr lang="en-US" dirty="0" smtClean="0"/>
              <a:t>Kebenaran Allah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Allah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Allah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ilahi</a:t>
            </a:r>
            <a:r>
              <a:rPr lang="en-US" dirty="0" smtClean="0"/>
              <a:t> ( 3:3,4 ).</a:t>
            </a:r>
          </a:p>
          <a:p>
            <a:pPr marL="457200" indent="-457200">
              <a:buAutoNum type="arabicPeriod"/>
            </a:pPr>
            <a:r>
              <a:rPr lang="en-US" dirty="0" smtClean="0"/>
              <a:t>Kebenaran Allah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murka</a:t>
            </a:r>
            <a:r>
              <a:rPr lang="en-US" dirty="0" smtClean="0"/>
              <a:t> Allah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toleran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Allah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murka-Nya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(1:17, 2:5 ).</a:t>
            </a:r>
          </a:p>
          <a:p>
            <a:pPr marL="457200" indent="-457200">
              <a:buAutoNum type="arabicPeriod"/>
            </a:pPr>
            <a:r>
              <a:rPr lang="en-US" dirty="0" smtClean="0"/>
              <a:t>Kebenaran Allah </a:t>
            </a:r>
            <a:r>
              <a:rPr lang="en-US" dirty="0" err="1" smtClean="0"/>
              <a:t>dimanifestasikan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Yesus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 (3:25).</a:t>
            </a:r>
          </a:p>
          <a:p>
            <a:pPr marL="457200" indent="-457200">
              <a:buAutoNum type="arabicPeriod"/>
            </a:pPr>
            <a:r>
              <a:rPr lang="en-US" dirty="0" smtClean="0"/>
              <a:t>Kebenaran Allah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pembenaran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pembenaran</a:t>
            </a:r>
            <a:r>
              <a:rPr lang="en-US" dirty="0" smtClean="0"/>
              <a:t> Allah ( 5:10 ).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268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366330"/>
            <a:ext cx="7583488" cy="464323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8000" dirty="0" err="1">
                <a:solidFill>
                  <a:schemeClr val="tx1"/>
                </a:solidFill>
                <a:cs typeface="Arial Black"/>
              </a:rPr>
              <a:t>Pasal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1-11, Paulus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berkali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-kali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telah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menegaskan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bahwa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pembenaran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smtClean="0">
                <a:solidFill>
                  <a:schemeClr val="tx1"/>
                </a:solidFill>
                <a:cs typeface="Arial Black"/>
              </a:rPr>
              <a:t>orang </a:t>
            </a:r>
            <a:r>
              <a:rPr lang="en-US" sz="8000" dirty="0" err="1" smtClean="0">
                <a:solidFill>
                  <a:schemeClr val="tx1"/>
                </a:solidFill>
                <a:cs typeface="Arial Black"/>
              </a:rPr>
              <a:t>berdosa</a:t>
            </a:r>
            <a:r>
              <a:rPr lang="en-US" sz="8000" dirty="0" smtClean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oleh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iman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tidak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>
                <a:solidFill>
                  <a:schemeClr val="tx1"/>
                </a:solidFill>
                <a:cs typeface="Arial Black"/>
              </a:rPr>
              <a:t>memberi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orang </a:t>
            </a:r>
            <a:r>
              <a:rPr lang="en-US" sz="8000" dirty="0" err="1" smtClean="0">
                <a:cs typeface="Arial Black"/>
              </a:rPr>
              <a:t>kebebasan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untuk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berdosa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terus</a:t>
            </a:r>
            <a:r>
              <a:rPr lang="en-US" sz="8000" dirty="0">
                <a:cs typeface="Arial Black"/>
              </a:rPr>
              <a:t>.</a:t>
            </a:r>
            <a:r>
              <a:rPr lang="en-US" sz="8000" dirty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 smtClean="0">
                <a:cs typeface="Arial Black"/>
              </a:rPr>
              <a:t>Demikianlah</a:t>
            </a:r>
            <a:r>
              <a:rPr lang="en-US" sz="8000" dirty="0" smtClean="0">
                <a:solidFill>
                  <a:schemeClr val="tx1"/>
                </a:solidFill>
                <a:cs typeface="Arial Black"/>
              </a:rPr>
              <a:t> </a:t>
            </a:r>
            <a:r>
              <a:rPr lang="en-US" sz="8000" dirty="0" err="1" smtClean="0">
                <a:cs typeface="Arial Black"/>
              </a:rPr>
              <a:t>jawabannya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terhadap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tuduhan</a:t>
            </a:r>
            <a:r>
              <a:rPr lang="en-US" sz="8000" dirty="0">
                <a:cs typeface="Arial Black"/>
              </a:rPr>
              <a:t> yang </a:t>
            </a:r>
            <a:r>
              <a:rPr lang="en-US" sz="8000" dirty="0" err="1">
                <a:cs typeface="Arial Black"/>
              </a:rPr>
              <a:t>dilancarkan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dalam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pasal</a:t>
            </a:r>
            <a:r>
              <a:rPr lang="en-US" sz="8000" dirty="0">
                <a:cs typeface="Arial Black"/>
              </a:rPr>
              <a:t> 3:7. </a:t>
            </a:r>
            <a:endParaRPr lang="en-US" sz="8000" dirty="0" smtClean="0">
              <a:cs typeface="Arial Black"/>
            </a:endParaRPr>
          </a:p>
          <a:p>
            <a:pPr algn="just">
              <a:lnSpc>
                <a:spcPct val="170000"/>
              </a:lnSpc>
            </a:pPr>
            <a:r>
              <a:rPr lang="en-US" sz="8000" dirty="0" err="1" smtClean="0">
                <a:cs typeface="Arial Black"/>
              </a:rPr>
              <a:t>Dalam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pasal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smtClean="0">
                <a:cs typeface="Arial Black"/>
              </a:rPr>
              <a:t>6 </a:t>
            </a:r>
            <a:r>
              <a:rPr lang="en-US" sz="8000" dirty="0" err="1" smtClean="0">
                <a:cs typeface="Arial Black"/>
              </a:rPr>
              <a:t>dijelaskan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hubungan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antara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karya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Kristus</a:t>
            </a:r>
            <a:r>
              <a:rPr lang="en-US" sz="8000" dirty="0">
                <a:cs typeface="Arial Black"/>
              </a:rPr>
              <a:t>, </a:t>
            </a:r>
            <a:r>
              <a:rPr lang="en-US" sz="8000" dirty="0" err="1" smtClean="0">
                <a:cs typeface="Arial Black"/>
              </a:rPr>
              <a:t>yaitu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 smtClean="0">
                <a:cs typeface="Arial Black"/>
              </a:rPr>
              <a:t>dalam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baptisan</a:t>
            </a:r>
            <a:r>
              <a:rPr lang="en-US" sz="8000" dirty="0">
                <a:cs typeface="Arial Black"/>
              </a:rPr>
              <a:t>, </a:t>
            </a:r>
            <a:r>
              <a:rPr lang="en-US" sz="8000" dirty="0" err="1">
                <a:cs typeface="Arial Black"/>
              </a:rPr>
              <a:t>ia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bangkit</a:t>
            </a:r>
            <a:r>
              <a:rPr lang="en-US" sz="8000" dirty="0">
                <a:cs typeface="Arial Black"/>
              </a:rPr>
              <a:t> pula </a:t>
            </a:r>
            <a:r>
              <a:rPr lang="en-US" sz="8000" dirty="0" err="1">
                <a:cs typeface="Arial Black"/>
              </a:rPr>
              <a:t>untuk</a:t>
            </a:r>
            <a:r>
              <a:rPr lang="en-US" sz="8000" dirty="0">
                <a:cs typeface="Arial Black"/>
              </a:rPr>
              <a:t> </a:t>
            </a:r>
            <a:r>
              <a:rPr lang="en-US" sz="8000" dirty="0" err="1" smtClean="0">
                <a:cs typeface="Arial Black"/>
              </a:rPr>
              <a:t>menempuh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kehidupan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bersama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Kristus</a:t>
            </a:r>
            <a:r>
              <a:rPr lang="en-US" sz="8000" dirty="0">
                <a:cs typeface="Arial Black"/>
              </a:rPr>
              <a:t>. </a:t>
            </a:r>
            <a:r>
              <a:rPr lang="en-US" sz="8000" dirty="0" err="1">
                <a:cs typeface="Arial Black"/>
              </a:rPr>
              <a:t>Lalu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dalam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pasal</a:t>
            </a:r>
            <a:r>
              <a:rPr lang="en-US" sz="8000" dirty="0">
                <a:cs typeface="Arial Black"/>
              </a:rPr>
              <a:t> 8 </a:t>
            </a:r>
            <a:r>
              <a:rPr lang="en-US" sz="8000" dirty="0" err="1">
                <a:cs typeface="Arial Black"/>
              </a:rPr>
              <a:t>ditunjukkannya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 smtClean="0">
                <a:cs typeface="Arial Black"/>
              </a:rPr>
              <a:t>bagaimana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 smtClean="0">
                <a:cs typeface="Arial Black"/>
              </a:rPr>
              <a:t>kehidupan</a:t>
            </a:r>
            <a:r>
              <a:rPr lang="en-US" sz="8000" dirty="0" smtClean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baru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itu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merupakan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hasil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kehadiran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Roh</a:t>
            </a:r>
            <a:r>
              <a:rPr lang="en-US" sz="8000" dirty="0">
                <a:cs typeface="Arial Black"/>
              </a:rPr>
              <a:t> Kudus di </a:t>
            </a:r>
            <a:r>
              <a:rPr lang="en-US" sz="8000" dirty="0" err="1">
                <a:cs typeface="Arial Black"/>
              </a:rPr>
              <a:t>dalam</a:t>
            </a:r>
            <a:r>
              <a:rPr lang="en-US" sz="8000" dirty="0">
                <a:cs typeface="Arial Black"/>
              </a:rPr>
              <a:t> </a:t>
            </a:r>
            <a:r>
              <a:rPr lang="en-US" sz="8000" dirty="0" err="1">
                <a:cs typeface="Arial Black"/>
              </a:rPr>
              <a:t>diri</a:t>
            </a:r>
            <a:r>
              <a:rPr lang="en-US" sz="8000" dirty="0">
                <a:cs typeface="Arial Black"/>
              </a:rPr>
              <a:t> orang-</a:t>
            </a:r>
            <a:r>
              <a:rPr lang="en-US" sz="8000" dirty="0" smtClean="0">
                <a:cs typeface="Arial Black"/>
              </a:rPr>
              <a:t>orang </a:t>
            </a:r>
            <a:r>
              <a:rPr lang="en-US" sz="8000" dirty="0" err="1" smtClean="0">
                <a:cs typeface="Arial Black"/>
              </a:rPr>
              <a:t>percaya</a:t>
            </a:r>
            <a:r>
              <a:rPr lang="en-US" sz="8000" dirty="0" smtClean="0">
                <a:cs typeface="Arial Black"/>
              </a:rPr>
              <a:t>.</a:t>
            </a:r>
            <a:endParaRPr lang="en-US" sz="8000" dirty="0">
              <a:cs typeface="Arial Black"/>
            </a:endParaRPr>
          </a:p>
          <a:p>
            <a:pPr algn="just">
              <a:lnSpc>
                <a:spcPct val="170000"/>
              </a:lnSpc>
            </a:pPr>
            <a:endParaRPr lang="en-US" sz="8000" dirty="0">
              <a:cs typeface="Arial Black"/>
            </a:endParaRPr>
          </a:p>
          <a:p>
            <a:pPr algn="just">
              <a:lnSpc>
                <a:spcPct val="170000"/>
              </a:lnSpc>
            </a:pPr>
            <a:endParaRPr lang="en-US" sz="8000" dirty="0">
              <a:latin typeface="Arial Black"/>
              <a:cs typeface="Arial Black"/>
            </a:endParaRPr>
          </a:p>
          <a:p>
            <a:pPr algn="just">
              <a:lnSpc>
                <a:spcPct val="170000"/>
              </a:lnSpc>
            </a:pPr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endParaRPr lang="en-US" sz="8000" dirty="0">
              <a:latin typeface="Arial Black"/>
              <a:cs typeface="Arial Black"/>
            </a:endParaRPr>
          </a:p>
          <a:p>
            <a:r>
              <a:rPr lang="en-US" sz="8000" dirty="0">
                <a:latin typeface="Arial Black"/>
                <a:cs typeface="Arial Black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03046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80673"/>
            <a:ext cx="7583488" cy="351395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>
                <a:cs typeface="Arial Black"/>
              </a:rPr>
              <a:t>Kalau</a:t>
            </a:r>
            <a:r>
              <a:rPr lang="en-US" dirty="0">
                <a:cs typeface="Arial Black"/>
              </a:rPr>
              <a:t> orang </a:t>
            </a:r>
            <a:r>
              <a:rPr lang="en-US" dirty="0" err="1">
                <a:cs typeface="Arial Black"/>
              </a:rPr>
              <a:t>ada</a:t>
            </a:r>
            <a:r>
              <a:rPr lang="en-US" dirty="0">
                <a:cs typeface="Arial Black"/>
              </a:rPr>
              <a:t> ‘di </a:t>
            </a:r>
            <a:r>
              <a:rPr lang="en-US" dirty="0" err="1">
                <a:cs typeface="Arial Black"/>
              </a:rPr>
              <a:t>dalam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Kristus</a:t>
            </a:r>
            <a:r>
              <a:rPr lang="en-US" dirty="0">
                <a:cs typeface="Arial Black"/>
              </a:rPr>
              <a:t>’, </a:t>
            </a:r>
            <a:r>
              <a:rPr lang="en-US" dirty="0" err="1">
                <a:cs typeface="Arial Black"/>
              </a:rPr>
              <a:t>Roh</a:t>
            </a:r>
            <a:r>
              <a:rPr lang="en-US" dirty="0">
                <a:cs typeface="Arial Black"/>
              </a:rPr>
              <a:t> Kudus </a:t>
            </a:r>
            <a:r>
              <a:rPr lang="en-US" dirty="0" err="1">
                <a:cs typeface="Arial Black"/>
              </a:rPr>
              <a:t>ada</a:t>
            </a:r>
            <a:r>
              <a:rPr lang="en-US" dirty="0">
                <a:cs typeface="Arial Black"/>
              </a:rPr>
              <a:t> ‘di </a:t>
            </a:r>
            <a:r>
              <a:rPr lang="en-US" dirty="0" err="1">
                <a:cs typeface="Arial Black"/>
              </a:rPr>
              <a:t>dalam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dia</a:t>
            </a:r>
            <a:r>
              <a:rPr lang="en-US" dirty="0">
                <a:cs typeface="Arial Black"/>
              </a:rPr>
              <a:t>’, </a:t>
            </a:r>
            <a:r>
              <a:rPr lang="en-US" dirty="0" err="1" smtClean="0">
                <a:cs typeface="Arial Black"/>
              </a:rPr>
              <a:t>dan</a:t>
            </a:r>
            <a:r>
              <a:rPr lang="en-US" dirty="0">
                <a:cs typeface="Arial Black"/>
              </a:rPr>
              <a:t> </a:t>
            </a:r>
            <a:r>
              <a:rPr lang="en-US" dirty="0" err="1" smtClean="0">
                <a:cs typeface="Arial Black"/>
              </a:rPr>
              <a:t>mengerjakan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segala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sesuatu</a:t>
            </a:r>
            <a:r>
              <a:rPr lang="en-US" dirty="0">
                <a:cs typeface="Arial Black"/>
              </a:rPr>
              <a:t> yang </a:t>
            </a:r>
            <a:r>
              <a:rPr lang="en-US" dirty="0" err="1">
                <a:cs typeface="Arial Black"/>
              </a:rPr>
              <a:t>berkenan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kepada</a:t>
            </a:r>
            <a:r>
              <a:rPr lang="en-US" dirty="0">
                <a:cs typeface="Arial Black"/>
              </a:rPr>
              <a:t> Allah. </a:t>
            </a:r>
            <a:endParaRPr lang="en-US" dirty="0" smtClean="0">
              <a:cs typeface="Arial Black"/>
            </a:endParaRPr>
          </a:p>
          <a:p>
            <a:pPr algn="just"/>
            <a:r>
              <a:rPr lang="en-US" dirty="0" err="1" smtClean="0">
                <a:cs typeface="Arial Black"/>
              </a:rPr>
              <a:t>Dengan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demikian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pasal</a:t>
            </a:r>
            <a:r>
              <a:rPr lang="en-US" dirty="0">
                <a:cs typeface="Arial Black"/>
              </a:rPr>
              <a:t> 3-</a:t>
            </a:r>
            <a:r>
              <a:rPr lang="en-US" dirty="0" smtClean="0">
                <a:cs typeface="Arial Black"/>
              </a:rPr>
              <a:t>8 </a:t>
            </a:r>
            <a:r>
              <a:rPr lang="en-US" dirty="0" err="1" smtClean="0">
                <a:cs typeface="Arial Black"/>
              </a:rPr>
              <a:t>menerangkan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asas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kehidupan</a:t>
            </a:r>
            <a:r>
              <a:rPr lang="en-US" dirty="0">
                <a:cs typeface="Arial Black"/>
              </a:rPr>
              <a:t> orang Kristen. </a:t>
            </a:r>
            <a:r>
              <a:rPr lang="en-US" dirty="0" err="1">
                <a:cs typeface="Arial Black"/>
              </a:rPr>
              <a:t>Bagian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ini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bukan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merupakan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sesuatu</a:t>
            </a:r>
            <a:r>
              <a:rPr lang="en-US" dirty="0">
                <a:cs typeface="Arial Black"/>
              </a:rPr>
              <a:t> </a:t>
            </a:r>
            <a:r>
              <a:rPr lang="en-US" dirty="0" smtClean="0">
                <a:cs typeface="Arial Black"/>
              </a:rPr>
              <a:t>yang</a:t>
            </a:r>
            <a:r>
              <a:rPr lang="en-US" dirty="0">
                <a:cs typeface="Arial Black"/>
              </a:rPr>
              <a:t> </a:t>
            </a:r>
            <a:r>
              <a:rPr lang="en-US" dirty="0" err="1">
                <a:cs typeface="Arial Black"/>
              </a:rPr>
              <a:t>baru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karena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hal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ini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sudah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dikatakan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dalam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pasal</a:t>
            </a:r>
            <a:r>
              <a:rPr lang="en-US" dirty="0">
                <a:cs typeface="Arial Black"/>
              </a:rPr>
              <a:t> 6-8. </a:t>
            </a:r>
            <a:endParaRPr lang="en-US" dirty="0" smtClean="0">
              <a:cs typeface="Arial Black"/>
            </a:endParaRPr>
          </a:p>
          <a:p>
            <a:pPr algn="just"/>
            <a:r>
              <a:rPr lang="en-US" dirty="0" err="1" smtClean="0">
                <a:cs typeface="Arial Black"/>
              </a:rPr>
              <a:t>Dalam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pasal</a:t>
            </a:r>
            <a:r>
              <a:rPr lang="en-US" dirty="0">
                <a:cs typeface="Arial Black"/>
              </a:rPr>
              <a:t> 9-11 orang-</a:t>
            </a:r>
            <a:r>
              <a:rPr lang="en-US" dirty="0" smtClean="0">
                <a:cs typeface="Arial Black"/>
              </a:rPr>
              <a:t>orang </a:t>
            </a:r>
            <a:r>
              <a:rPr lang="en-US" dirty="0" err="1" smtClean="0">
                <a:cs typeface="Arial Black"/>
              </a:rPr>
              <a:t>bukan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Yahudi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didorong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supaya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mereka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mau</a:t>
            </a:r>
            <a:r>
              <a:rPr lang="en-US" dirty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menerapkan</a:t>
            </a:r>
            <a:r>
              <a:rPr lang="en-US" dirty="0">
                <a:cs typeface="Arial Black"/>
              </a:rPr>
              <a:t> kebenaran </a:t>
            </a:r>
            <a:r>
              <a:rPr lang="en-US" dirty="0" err="1">
                <a:cs typeface="Arial Black"/>
              </a:rPr>
              <a:t>dengan</a:t>
            </a:r>
            <a:r>
              <a:rPr lang="en-US" dirty="0">
                <a:cs typeface="Arial Black"/>
              </a:rPr>
              <a:t> </a:t>
            </a:r>
            <a:r>
              <a:rPr lang="en-US" dirty="0" err="1" smtClean="0">
                <a:cs typeface="Arial Black"/>
              </a:rPr>
              <a:t>segala</a:t>
            </a:r>
            <a:r>
              <a:rPr lang="en-US" dirty="0">
                <a:cs typeface="Arial Black"/>
              </a:rPr>
              <a:t> </a:t>
            </a:r>
            <a:r>
              <a:rPr lang="en-US" dirty="0" err="1" smtClean="0">
                <a:cs typeface="Arial Black"/>
              </a:rPr>
              <a:t>kerendahan</a:t>
            </a:r>
            <a:r>
              <a:rPr lang="en-US" dirty="0" smtClean="0">
                <a:cs typeface="Arial Black"/>
              </a:rPr>
              <a:t> </a:t>
            </a:r>
            <a:r>
              <a:rPr lang="en-US" dirty="0" err="1">
                <a:cs typeface="Arial Black"/>
              </a:rPr>
              <a:t>hati</a:t>
            </a:r>
            <a:r>
              <a:rPr lang="en-US" dirty="0">
                <a:cs typeface="Arial Black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3177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25724"/>
            <a:ext cx="7583488" cy="40387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B. </a:t>
            </a:r>
            <a:r>
              <a:rPr lang="en-US" dirty="0" err="1" smtClean="0"/>
              <a:t>Kebaikan</a:t>
            </a:r>
            <a:r>
              <a:rPr lang="en-US" dirty="0" smtClean="0"/>
              <a:t> Allah.</a:t>
            </a:r>
          </a:p>
          <a:p>
            <a:pPr marL="457200" indent="-457200" algn="just">
              <a:buAutoNum type="arabicPeriod"/>
            </a:pPr>
            <a:r>
              <a:rPr lang="en-US" dirty="0" smtClean="0"/>
              <a:t>Paulus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kemurahan</a:t>
            </a:r>
            <a:r>
              <a:rPr lang="en-US" dirty="0" smtClean="0"/>
              <a:t>, </a:t>
            </a:r>
            <a:r>
              <a:rPr lang="en-US" dirty="0" err="1" smtClean="0"/>
              <a:t>kesabaran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kelapangan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Allah ( 2:4 ). </a:t>
            </a:r>
            <a:r>
              <a:rPr lang="en-US" dirty="0" err="1" smtClean="0"/>
              <a:t>Ungkapan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kekekalan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nampak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8:35 dab </a:t>
            </a:r>
            <a:r>
              <a:rPr lang="en-US" dirty="0" err="1" smtClean="0"/>
              <a:t>dimana</a:t>
            </a:r>
            <a:r>
              <a:rPr lang="en-US" dirty="0" smtClean="0"/>
              <a:t> Paulus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(</a:t>
            </a:r>
            <a:r>
              <a:rPr lang="en-US" dirty="0" err="1" smtClean="0"/>
              <a:t>jasmani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r>
              <a:rPr lang="en-US" dirty="0" smtClean="0"/>
              <a:t>)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Allah.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Kebaikan</a:t>
            </a:r>
            <a:r>
              <a:rPr lang="en-US" dirty="0" smtClean="0"/>
              <a:t> Allah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pengharapan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Allah </a:t>
            </a:r>
            <a:r>
              <a:rPr lang="en-US" dirty="0" err="1" smtClean="0"/>
              <a:t>adalah</a:t>
            </a:r>
            <a:r>
              <a:rPr lang="en-US" dirty="0" smtClean="0"/>
              <a:t> Allah </a:t>
            </a:r>
            <a:r>
              <a:rPr lang="en-US" dirty="0" err="1" smtClean="0"/>
              <a:t>pengharapan</a:t>
            </a:r>
            <a:r>
              <a:rPr lang="en-US" dirty="0" smtClean="0"/>
              <a:t> ( 15: 13 )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orang Kristen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Roh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berlimpah-limpah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pengharapan</a:t>
            </a:r>
            <a:r>
              <a:rPr lang="en-US" dirty="0" smtClean="0"/>
              <a:t>. </a:t>
            </a:r>
            <a:r>
              <a:rPr lang="en-US" dirty="0" err="1" smtClean="0"/>
              <a:t>Kebaikan</a:t>
            </a:r>
            <a:r>
              <a:rPr lang="en-US" dirty="0" smtClean="0"/>
              <a:t> Allah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diperlihatkan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pengharapan-Nya</a:t>
            </a:r>
            <a:r>
              <a:rPr lang="en-US" dirty="0" smtClean="0"/>
              <a:t>.</a:t>
            </a:r>
          </a:p>
          <a:p>
            <a:pPr marL="457200" indent="-457200" algn="just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14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438937"/>
            <a:ext cx="7583487" cy="4089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 Allah,        Paulus </a:t>
            </a:r>
            <a:r>
              <a:rPr lang="en-US" dirty="0" err="1" smtClean="0"/>
              <a:t>mengutip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Yesaya</a:t>
            </a:r>
            <a:r>
              <a:rPr lang="en-US" dirty="0" smtClean="0"/>
              <a:t> – 10:21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 Allah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Allah ( 11:22 ).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Kedaulatan</a:t>
            </a:r>
            <a:r>
              <a:rPr lang="en-US" dirty="0" smtClean="0"/>
              <a:t> Allah. ( </a:t>
            </a:r>
            <a:r>
              <a:rPr lang="en-US" dirty="0" err="1" smtClean="0"/>
              <a:t>pasal</a:t>
            </a:r>
            <a:r>
              <a:rPr lang="en-US" dirty="0" smtClean="0"/>
              <a:t> 9 – 11 ).</a:t>
            </a:r>
          </a:p>
          <a:p>
            <a:pPr marL="0" indent="0">
              <a:buNone/>
            </a:pP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Allah ,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Paulus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tukang</a:t>
            </a:r>
            <a:r>
              <a:rPr lang="en-US" dirty="0" smtClean="0"/>
              <a:t> </a:t>
            </a:r>
            <a:r>
              <a:rPr lang="en-US" dirty="0" err="1" smtClean="0"/>
              <a:t>periuk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liat</a:t>
            </a:r>
            <a:r>
              <a:rPr lang="en-US" dirty="0" smtClean="0"/>
              <a:t> ( 9 : 19 dab ). </a:t>
            </a:r>
            <a:r>
              <a:rPr lang="en-US" dirty="0" err="1" smtClean="0"/>
              <a:t>Kedaulatan</a:t>
            </a:r>
            <a:r>
              <a:rPr lang="en-US" dirty="0" smtClean="0"/>
              <a:t> Allah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terhisabnya</a:t>
            </a:r>
            <a:r>
              <a:rPr lang="en-US" dirty="0" smtClean="0"/>
              <a:t> non-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Allah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Yesus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8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438937"/>
            <a:ext cx="7583487" cy="444540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Kedaulatan</a:t>
            </a:r>
            <a:r>
              <a:rPr lang="en-US" dirty="0" smtClean="0"/>
              <a:t> Allah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orang </a:t>
            </a:r>
            <a:r>
              <a:rPr lang="en-US" dirty="0" err="1" smtClean="0"/>
              <a:t>Yahudi</a:t>
            </a:r>
            <a:r>
              <a:rPr lang="en-US" dirty="0" smtClean="0"/>
              <a:t> yang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aulus ,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Allah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dipersoalkan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Allah.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D.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/ </a:t>
            </a:r>
            <a:r>
              <a:rPr lang="en-US" dirty="0" err="1" smtClean="0"/>
              <a:t>anugerah</a:t>
            </a:r>
            <a:r>
              <a:rPr lang="en-US" dirty="0" smtClean="0"/>
              <a:t> Allah.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3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 Allah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dimengerti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/ </a:t>
            </a:r>
            <a:r>
              <a:rPr lang="en-US" dirty="0" err="1" smtClean="0"/>
              <a:t>maut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24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Paulus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menginventarisir</a:t>
            </a:r>
            <a:r>
              <a:rPr lang="en-US" dirty="0" smtClean="0"/>
              <a:t> </a:t>
            </a:r>
            <a:r>
              <a:rPr lang="en-US" dirty="0" err="1" smtClean="0"/>
              <a:t>dosa-dosa</a:t>
            </a:r>
            <a:r>
              <a:rPr lang="en-US" dirty="0" smtClean="0"/>
              <a:t> non-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israel</a:t>
            </a:r>
            <a:r>
              <a:rPr lang="en-US" dirty="0" smtClean="0"/>
              <a:t> </a:t>
            </a:r>
            <a:r>
              <a:rPr lang="en-US" dirty="0" err="1" smtClean="0"/>
              <a:t>kendati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(pasal1).</a:t>
            </a:r>
          </a:p>
          <a:p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‘</a:t>
            </a:r>
            <a:r>
              <a:rPr lang="en-US" dirty="0" err="1" smtClean="0"/>
              <a:t>daging</a:t>
            </a:r>
            <a:r>
              <a:rPr lang="en-US" dirty="0" smtClean="0"/>
              <a:t> (</a:t>
            </a:r>
            <a:r>
              <a:rPr lang="en-US" dirty="0" err="1" smtClean="0"/>
              <a:t>sarx</a:t>
            </a:r>
            <a:r>
              <a:rPr lang="en-US" dirty="0" smtClean="0"/>
              <a:t>)’ yang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Pengalamannya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bergumul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(ps.7)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66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392241"/>
            <a:ext cx="7583487" cy="4136057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memperhamba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Paulus </a:t>
            </a:r>
            <a:r>
              <a:rPr lang="en-US" dirty="0" err="1" smtClean="0"/>
              <a:t>menyebutnya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(7:23).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memerosotkan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memprihatinkan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hilasterion-pendamaian</a:t>
            </a:r>
            <a:r>
              <a:rPr lang="en-US" dirty="0" smtClean="0"/>
              <a:t> – 3:25,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Allah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berpuncak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salib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r>
              <a:rPr lang="en-US" dirty="0" smtClean="0"/>
              <a:t> yang </a:t>
            </a:r>
            <a:r>
              <a:rPr lang="en-US" dirty="0" err="1" smtClean="0"/>
              <a:t>disediakan</a:t>
            </a:r>
            <a:r>
              <a:rPr lang="en-US" dirty="0" smtClean="0"/>
              <a:t> Allah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diampuni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Anugerah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orang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Allah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lama (6:20).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71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09441"/>
            <a:ext cx="8184405" cy="39543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menyurat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Pejanjian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biayanya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utusan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2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( yang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utusan</a:t>
            </a:r>
            <a:r>
              <a:rPr lang="en-US" dirty="0" smtClean="0"/>
              <a:t> ).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KPR 15 : 22 – 23.</a:t>
            </a:r>
          </a:p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jaman</a:t>
            </a:r>
            <a:r>
              <a:rPr lang="en-US" dirty="0" smtClean="0"/>
              <a:t> PB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–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umunya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kongkret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 ‘</a:t>
            </a:r>
            <a:r>
              <a:rPr lang="en-US" dirty="0" err="1" smtClean="0"/>
              <a:t>tertutu</a:t>
            </a:r>
            <a:r>
              <a:rPr lang="en-US" dirty="0" smtClean="0"/>
              <a:t>’ (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dipublikasikan</a:t>
            </a:r>
            <a:r>
              <a:rPr lang="en-US" dirty="0" smtClean="0"/>
              <a:t> ) –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LITTERA.</a:t>
            </a:r>
          </a:p>
          <a:p>
            <a:pPr algn="just"/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‘</a:t>
            </a:r>
            <a:r>
              <a:rPr lang="en-US" dirty="0" err="1" smtClean="0"/>
              <a:t>surat</a:t>
            </a:r>
            <a:r>
              <a:rPr lang="en-US" dirty="0" smtClean="0"/>
              <a:t>’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sastra</a:t>
            </a:r>
            <a:r>
              <a:rPr lang="en-US" dirty="0" smtClean="0"/>
              <a:t> </a:t>
            </a:r>
            <a:r>
              <a:rPr lang="en-US" dirty="0" err="1" smtClean="0"/>
              <a:t>belaka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dipublikasikan</a:t>
            </a:r>
            <a:r>
              <a:rPr lang="en-US" dirty="0" smtClean="0"/>
              <a:t>. </a:t>
            </a:r>
            <a:r>
              <a:rPr lang="en-US" dirty="0" err="1" smtClean="0"/>
              <a:t>Disebut</a:t>
            </a:r>
            <a:r>
              <a:rPr lang="en-US" dirty="0" smtClean="0"/>
              <a:t> EPISTOLA.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95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457615"/>
            <a:ext cx="7583487" cy="4070683"/>
          </a:xfrm>
        </p:spPr>
        <p:txBody>
          <a:bodyPr>
            <a:normAutofit/>
          </a:bodyPr>
          <a:lstStyle/>
          <a:p>
            <a:r>
              <a:rPr lang="en-US" b="1" dirty="0" err="1"/>
              <a:t>Iman</a:t>
            </a:r>
            <a:r>
              <a:rPr lang="en-US" b="1" dirty="0"/>
              <a:t>.</a:t>
            </a:r>
            <a:r>
              <a:rPr lang="en-US" dirty="0"/>
              <a:t> Kita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anugerah</a:t>
            </a:r>
            <a:r>
              <a:rPr lang="en-US" dirty="0"/>
              <a:t> </a:t>
            </a:r>
            <a:r>
              <a:rPr lang="en-US" dirty="0" err="1"/>
              <a:t>cuma-cuma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Allah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iman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Kristus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firman</a:t>
            </a:r>
            <a:r>
              <a:rPr lang="en-US" dirty="0"/>
              <a:t> Allah, </a:t>
            </a:r>
            <a:r>
              <a:rPr lang="en-US" dirty="0" err="1"/>
              <a:t>menaati-Nya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Kristus</a:t>
            </a:r>
            <a:r>
              <a:rPr lang="en-US" dirty="0"/>
              <a:t>.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Paulus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mendefinisikannya</a:t>
            </a:r>
            <a:r>
              <a:rPr lang="en-US" dirty="0"/>
              <a:t>.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iman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? 1:5 (</a:t>
            </a:r>
            <a:r>
              <a:rPr lang="en-US" dirty="0" err="1"/>
              <a:t>lihat</a:t>
            </a:r>
            <a:r>
              <a:rPr lang="en-US" dirty="0"/>
              <a:t> 15:18); </a:t>
            </a:r>
            <a:r>
              <a:rPr lang="en-US" u="sng" dirty="0">
                <a:hlinkClick r:id="rId2"/>
              </a:rPr>
              <a:t>Rom 1:16-17; 3:22, 26-31; 4:1-25; 5:1; 10:8-11; 10:17.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4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457615"/>
            <a:ext cx="7583487" cy="4070683"/>
          </a:xfrm>
        </p:spPr>
        <p:txBody>
          <a:bodyPr/>
          <a:lstStyle/>
          <a:p>
            <a:r>
              <a:rPr lang="en-US" dirty="0"/>
              <a:t>Abraham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Allah </a:t>
            </a:r>
            <a:r>
              <a:rPr lang="en-US" dirty="0" err="1"/>
              <a:t>menghidupkan</a:t>
            </a:r>
            <a:r>
              <a:rPr lang="en-US" dirty="0"/>
              <a:t> orang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(Roma 4:17). Kita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Allah yang </a:t>
            </a:r>
            <a:r>
              <a:rPr lang="en-US" dirty="0" err="1"/>
              <a:t>sama</a:t>
            </a:r>
            <a:r>
              <a:rPr lang="en-US" dirty="0"/>
              <a:t>,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menampakkan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pembangkitan</a:t>
            </a:r>
            <a:r>
              <a:rPr lang="en-US" dirty="0"/>
              <a:t> </a:t>
            </a:r>
            <a:r>
              <a:rPr lang="en-US" dirty="0" err="1"/>
              <a:t>Yesus</a:t>
            </a:r>
            <a:r>
              <a:rPr lang="en-US" dirty="0"/>
              <a:t> (Roma 4:24).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pun </a:t>
            </a:r>
            <a:r>
              <a:rPr lang="en-US" dirty="0" err="1"/>
              <a:t>iman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kebenaran,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pembangkitan</a:t>
            </a:r>
            <a:r>
              <a:rPr lang="en-US" dirty="0"/>
              <a:t> </a:t>
            </a:r>
            <a:r>
              <a:rPr lang="en-US" dirty="0" err="1"/>
              <a:t>itulah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(demi) </a:t>
            </a:r>
            <a:r>
              <a:rPr lang="en-US" i="1" dirty="0" err="1"/>
              <a:t>pembenaran</a:t>
            </a:r>
            <a:r>
              <a:rPr lang="en-US" i="1" dirty="0"/>
              <a:t> </a:t>
            </a:r>
            <a:r>
              <a:rPr lang="en-US" i="1" dirty="0" err="1"/>
              <a:t>kita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7394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4" y="401581"/>
            <a:ext cx="7583487" cy="412671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Berhubung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Abraham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Kristen,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Roma 4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Abraham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Ibrani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Ibrani</a:t>
            </a:r>
            <a:r>
              <a:rPr lang="en-US" dirty="0"/>
              <a:t> 11:8-12 Abraham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'</a:t>
            </a:r>
            <a:r>
              <a:rPr lang="en-US" dirty="0" err="1"/>
              <a:t>pahlawan</a:t>
            </a:r>
            <a:r>
              <a:rPr lang="en-US" dirty="0"/>
              <a:t> </a:t>
            </a:r>
            <a:r>
              <a:rPr lang="en-US" dirty="0" err="1"/>
              <a:t>iman</a:t>
            </a:r>
            <a:r>
              <a:rPr lang="en-US" dirty="0"/>
              <a:t>' ,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Roma 4 lain : </a:t>
            </a:r>
          </a:p>
          <a:p>
            <a:endParaRPr lang="en-US" dirty="0"/>
          </a:p>
          <a:p>
            <a:r>
              <a:rPr lang="en-US" b="1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yang </a:t>
            </a:r>
            <a:r>
              <a:rPr lang="en-US" dirty="0" err="1"/>
              <a:t>ditonjolkan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iman</a:t>
            </a:r>
            <a:r>
              <a:rPr lang="en-US" dirty="0"/>
              <a:t> Abraham,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Allah, 'yang </a:t>
            </a:r>
            <a:r>
              <a:rPr lang="en-US" dirty="0" err="1"/>
              <a:t>memperhitungkannya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kebenaran'. </a:t>
            </a:r>
          </a:p>
          <a:p>
            <a:r>
              <a:rPr lang="en-US" b="1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Abraham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perintis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Abraham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orang </a:t>
            </a:r>
            <a:r>
              <a:rPr lang="en-US" dirty="0" err="1"/>
              <a:t>percaya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44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Kalau</a:t>
            </a:r>
            <a:r>
              <a:rPr lang="en-US" dirty="0"/>
              <a:t> Allah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, </a:t>
            </a:r>
            <a:r>
              <a:rPr lang="en-US" dirty="0" err="1"/>
              <a:t>pasti</a:t>
            </a:r>
            <a:r>
              <a:rPr lang="en-US" dirty="0"/>
              <a:t> Allah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Sebab</a:t>
            </a:r>
            <a:r>
              <a:rPr lang="en-US" dirty="0"/>
              <a:t> Allah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(</a:t>
            </a:r>
            <a:r>
              <a:rPr lang="en-US" dirty="0" err="1"/>
              <a:t>bandingkan</a:t>
            </a:r>
            <a:r>
              <a:rPr lang="en-US" dirty="0"/>
              <a:t> Roma 3 :29 </a:t>
            </a:r>
            <a:r>
              <a:rPr lang="en-US" dirty="0" err="1"/>
              <a:t>dyb</a:t>
            </a:r>
            <a:r>
              <a:rPr lang="en-US" dirty="0"/>
              <a:t>.).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Abraham,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perintis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pewaris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'</a:t>
            </a:r>
            <a:r>
              <a:rPr lang="en-US" dirty="0" err="1"/>
              <a:t>bapak</a:t>
            </a:r>
            <a:r>
              <a:rPr lang="en-US" dirty="0"/>
              <a:t> orang </a:t>
            </a:r>
            <a:r>
              <a:rPr lang="en-US" dirty="0" err="1"/>
              <a:t>percaya</a:t>
            </a:r>
            <a:r>
              <a:rPr lang="en-US" dirty="0"/>
              <a:t>' (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tafsiran</a:t>
            </a:r>
            <a:r>
              <a:rPr lang="en-US" dirty="0"/>
              <a:t> Roma 4:11b).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365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56" b="22256"/>
          <a:stretch>
            <a:fillRect/>
          </a:stretch>
        </p:blipFill>
        <p:spPr>
          <a:xfrm>
            <a:off x="779464" y="466954"/>
            <a:ext cx="7583487" cy="4061344"/>
          </a:xfrm>
        </p:spPr>
      </p:pic>
      <p:sp>
        <p:nvSpPr>
          <p:cNvPr id="11" name="Rectangle 10"/>
          <p:cNvSpPr/>
          <p:nvPr/>
        </p:nvSpPr>
        <p:spPr>
          <a:xfrm>
            <a:off x="887216" y="2110085"/>
            <a:ext cx="736957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TERIMA KASIH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TUHAN YESUS MEMBERKATI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668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ANTARA LITTERA DAN EPISTOLA</a:t>
            </a:r>
            <a:endParaRPr lang="en-US" sz="2800" dirty="0">
              <a:solidFill>
                <a:srgbClr val="FFFF00"/>
              </a:solidFill>
            </a:endParaRPr>
          </a:p>
        </p:txBody>
      </p:sp>
      <p:pic>
        <p:nvPicPr>
          <p:cNvPr id="7" name="Picture Placeholder 6" descr="220px-Harleianus_5557_(first_page_of_Colossians)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7" b="6437"/>
          <a:stretch>
            <a:fillRect/>
          </a:stretch>
        </p:blipFill>
        <p:spPr>
          <a:xfrm>
            <a:off x="676749" y="1933192"/>
            <a:ext cx="7476087" cy="1969818"/>
          </a:xfr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1" y="364225"/>
            <a:ext cx="5446713" cy="1568966"/>
          </a:xfrm>
        </p:spPr>
        <p:txBody>
          <a:bodyPr/>
          <a:lstStyle/>
          <a:p>
            <a:r>
              <a:rPr lang="en-US" sz="3200" dirty="0" smtClean="0"/>
              <a:t>SURAT PAULUS DIKATEGORIKAN SEBAGAI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850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79463" y="137374"/>
            <a:ext cx="7583488" cy="48630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Cara Paulus </a:t>
            </a:r>
            <a:r>
              <a:rPr lang="en-US" dirty="0" err="1">
                <a:solidFill>
                  <a:schemeClr val="tx1"/>
                </a:solidFill>
              </a:rPr>
              <a:t>menyajikan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Efesus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Efesus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menyajikan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perspektif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kekekalan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karya</a:t>
            </a:r>
            <a:r>
              <a:rPr lang="en-US" dirty="0">
                <a:solidFill>
                  <a:schemeClr val="tx1"/>
                </a:solidFill>
              </a:rPr>
              <a:t> Allah </a:t>
            </a:r>
            <a:r>
              <a:rPr lang="en-US" dirty="0" err="1">
                <a:solidFill>
                  <a:schemeClr val="tx1"/>
                </a:solidFill>
              </a:rPr>
              <a:t>Tritunggal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dunia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diciptakan</a:t>
            </a:r>
            <a:r>
              <a:rPr lang="en-US" dirty="0">
                <a:solidFill>
                  <a:schemeClr val="tx1"/>
                </a:solidFill>
              </a:rPr>
              <a:t>. Roma </a:t>
            </a:r>
            <a:r>
              <a:rPr lang="en-US" dirty="0" err="1">
                <a:solidFill>
                  <a:schemeClr val="tx1"/>
                </a:solidFill>
              </a:rPr>
              <a:t>menyajikan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berdosanya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mutlak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anugerah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 Allah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/>
              <a:t>P</a:t>
            </a:r>
            <a:r>
              <a:rPr lang="en-US" dirty="0" smtClean="0"/>
              <a:t>aulus </a:t>
            </a:r>
            <a:r>
              <a:rPr lang="en-US" dirty="0" err="1"/>
              <a:t>menujukan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di </a:t>
            </a:r>
            <a:r>
              <a:rPr lang="en-US" dirty="0" err="1"/>
              <a:t>kota</a:t>
            </a:r>
            <a:r>
              <a:rPr lang="en-US" dirty="0"/>
              <a:t> Roma. </a:t>
            </a:r>
            <a:r>
              <a:rPr lang="en-US" dirty="0" err="1"/>
              <a:t>Gereja</a:t>
            </a:r>
            <a:r>
              <a:rPr lang="en-US" dirty="0"/>
              <a:t> yang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</a:t>
            </a:r>
            <a:r>
              <a:rPr lang="en-US" dirty="0" err="1"/>
              <a:t>Yahudi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orang </a:t>
            </a:r>
            <a:r>
              <a:rPr lang="en-US" dirty="0" err="1"/>
              <a:t>nonYahudi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Paulus.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Roma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sana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Paulus </a:t>
            </a:r>
            <a:r>
              <a:rPr lang="en-US" dirty="0" err="1"/>
              <a:t>berencana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Roma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menggenapi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Yesus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mengabarkan</a:t>
            </a:r>
            <a:r>
              <a:rPr lang="en-US" dirty="0"/>
              <a:t> </a:t>
            </a:r>
            <a:r>
              <a:rPr lang="en-US" dirty="0" err="1"/>
              <a:t>Injil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Roma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batu</a:t>
            </a:r>
            <a:r>
              <a:rPr lang="en-US" dirty="0"/>
              <a:t> </a:t>
            </a:r>
            <a:r>
              <a:rPr lang="en-US" dirty="0" err="1"/>
              <a:t>loncatan</a:t>
            </a:r>
            <a:r>
              <a:rPr lang="en-US" dirty="0"/>
              <a:t> Paulus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Spanyol</a:t>
            </a:r>
            <a:r>
              <a:rPr lang="en-US" dirty="0"/>
              <a:t>, yang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disebut-sebut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Agar </a:t>
            </a:r>
            <a:r>
              <a:rPr lang="en-US" dirty="0" err="1"/>
              <a:t>misinya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di Roma, Paulus </a:t>
            </a:r>
            <a:r>
              <a:rPr lang="en-US" dirty="0" err="1"/>
              <a:t>pertama</a:t>
            </a:r>
            <a:r>
              <a:rPr lang="en-US" dirty="0"/>
              <a:t>-tama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hamba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rasul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Yesus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313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98990"/>
            <a:ext cx="7583488" cy="3495633"/>
          </a:xfrm>
        </p:spPr>
        <p:txBody>
          <a:bodyPr/>
          <a:lstStyle/>
          <a:p>
            <a:pPr algn="just"/>
            <a:r>
              <a:rPr lang="en-US" dirty="0" err="1"/>
              <a:t>Surat</a:t>
            </a:r>
            <a:r>
              <a:rPr lang="en-US" dirty="0"/>
              <a:t> Roma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yang </a:t>
            </a:r>
            <a:r>
              <a:rPr lang="en-US" dirty="0" err="1"/>
              <a:t>termuat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rohani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Kristus</a:t>
            </a:r>
            <a:r>
              <a:rPr lang="en-US" dirty="0"/>
              <a:t>.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Augustinus</a:t>
            </a:r>
            <a:r>
              <a:rPr lang="en-US" dirty="0"/>
              <a:t>, Martin Luther, </a:t>
            </a:r>
            <a:r>
              <a:rPr lang="en-US" dirty="0" err="1"/>
              <a:t>dan</a:t>
            </a:r>
            <a:r>
              <a:rPr lang="en-US" dirty="0"/>
              <a:t> John Wesley,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kebangunan</a:t>
            </a:r>
            <a:r>
              <a:rPr lang="en-US" dirty="0"/>
              <a:t> </a:t>
            </a:r>
            <a:r>
              <a:rPr lang="en-US" dirty="0" err="1"/>
              <a:t>rohani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mengherankan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Luther </a:t>
            </a:r>
            <a:r>
              <a:rPr lang="en-US" dirty="0" err="1"/>
              <a:t>menyebut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Roma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485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Surat</a:t>
            </a:r>
            <a:r>
              <a:rPr lang="en-US" dirty="0"/>
              <a:t> Roma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rasul</a:t>
            </a:r>
            <a:r>
              <a:rPr lang="en-US" dirty="0"/>
              <a:t> Paulus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dikenalnya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surat</a:t>
            </a:r>
            <a:r>
              <a:rPr lang="en-US" dirty="0"/>
              <a:t> Roma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di Roma,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.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Injil</a:t>
            </a:r>
            <a:r>
              <a:rPr lang="en-US" dirty="0"/>
              <a:t> </a:t>
            </a:r>
            <a:r>
              <a:rPr lang="en-US" dirty="0" err="1"/>
              <a:t>Kristus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Rom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Paulus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(Rom 15:23),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 smtClean="0"/>
              <a:t>ke</a:t>
            </a:r>
            <a:r>
              <a:rPr lang="en-US" dirty="0"/>
              <a:t> </a:t>
            </a:r>
            <a:r>
              <a:rPr lang="en-US" dirty="0" err="1" smtClean="0"/>
              <a:t>Yerusalem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 (15:25)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kolekte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 </a:t>
            </a:r>
            <a:r>
              <a:rPr lang="en-US" dirty="0" smtClean="0"/>
              <a:t>di</a:t>
            </a:r>
            <a:r>
              <a:rPr lang="fi-FI" dirty="0" err="1" smtClean="0"/>
              <a:t>Gereja</a:t>
            </a:r>
            <a:r>
              <a:rPr lang="fi-FI" dirty="0" smtClean="0"/>
              <a:t> </a:t>
            </a:r>
            <a:r>
              <a:rPr lang="fi-FI" dirty="0" err="1"/>
              <a:t>Yerusalem</a:t>
            </a:r>
            <a:r>
              <a:rPr lang="fi-FI" dirty="0"/>
              <a:t> (15:27; 1 </a:t>
            </a:r>
            <a:r>
              <a:rPr lang="fi-FI" dirty="0" err="1"/>
              <a:t>Kor</a:t>
            </a:r>
            <a:r>
              <a:rPr lang="fi-FI" dirty="0"/>
              <a:t> 16:1).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106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47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371601"/>
            <a:ext cx="7583488" cy="369290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Para </a:t>
            </a:r>
            <a:r>
              <a:rPr lang="en-US" dirty="0" err="1" smtClean="0"/>
              <a:t>ahli</a:t>
            </a:r>
            <a:r>
              <a:rPr lang="en-US" dirty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Rom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Korintus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Paulus yang </a:t>
            </a:r>
            <a:r>
              <a:rPr lang="en-US" dirty="0" err="1"/>
              <a:t>ketiga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/>
              <a:t>th.</a:t>
            </a:r>
            <a:r>
              <a:rPr lang="en-US" dirty="0"/>
              <a:t> 57/</a:t>
            </a:r>
            <a:r>
              <a:rPr lang="en-US" dirty="0" err="1"/>
              <a:t>awal</a:t>
            </a:r>
            <a:r>
              <a:rPr lang="en-US" dirty="0"/>
              <a:t> 58. </a:t>
            </a:r>
            <a:r>
              <a:rPr lang="en-US" dirty="0" err="1"/>
              <a:t>Jemaat</a:t>
            </a:r>
            <a:r>
              <a:rPr lang="en-US" dirty="0"/>
              <a:t> di Roma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 smtClean="0"/>
              <a:t>dia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pribadi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sebelum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/>
              <a:t>ke</a:t>
            </a:r>
            <a:r>
              <a:rPr lang="en-US" dirty="0"/>
              <a:t> Roma, yang </a:t>
            </a:r>
            <a:r>
              <a:rPr lang="en-US" dirty="0" err="1"/>
              <a:t>telah</a:t>
            </a:r>
            <a:r>
              <a:rPr lang="en-US" dirty="0"/>
              <a:t> lama </a:t>
            </a:r>
            <a:r>
              <a:rPr lang="en-US" dirty="0" err="1"/>
              <a:t>dirindukannya</a:t>
            </a:r>
            <a:r>
              <a:rPr lang="en-US" dirty="0"/>
              <a:t> (1:13; 15:22, 24, 28),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 smtClean="0"/>
              <a:t>surat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perkenalan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ajarannya</a:t>
            </a:r>
            <a:r>
              <a:rPr lang="en-US" dirty="0"/>
              <a:t>.</a:t>
            </a: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276" y="3483478"/>
            <a:ext cx="2051675" cy="142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0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56432"/>
            <a:ext cx="7583488" cy="433819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surat-surat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Paulus lain yang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berangkat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problem-</a:t>
            </a:r>
            <a:r>
              <a:rPr lang="en-US" dirty="0" smtClean="0">
                <a:solidFill>
                  <a:schemeClr val="tx1"/>
                </a:solidFill>
                <a:latin typeface="Arial Black"/>
                <a:cs typeface="Arial Black"/>
              </a:rPr>
              <a:t>problem </a:t>
            </a:r>
            <a:r>
              <a:rPr lang="en-US" dirty="0" err="1" smtClean="0">
                <a:solidFill>
                  <a:schemeClr val="tx1"/>
                </a:solidFill>
                <a:latin typeface="Arial Black"/>
                <a:cs typeface="Arial Black"/>
              </a:rPr>
              <a:t>konkret</a:t>
            </a:r>
            <a:r>
              <a:rPr lang="en-US" dirty="0" smtClean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jemaat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setempat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Arial Black"/>
                <a:cs typeface="Arial Black"/>
              </a:rPr>
              <a:t>Roma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tak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punya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kaitan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langsung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jemaat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di </a:t>
            </a:r>
            <a:r>
              <a:rPr lang="en-US" dirty="0" smtClean="0">
                <a:solidFill>
                  <a:schemeClr val="tx1"/>
                </a:solidFill>
                <a:latin typeface="Arial Black"/>
                <a:cs typeface="Arial Black"/>
              </a:rPr>
              <a:t>Roma.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/>
                <a:cs typeface="Arial Black"/>
              </a:rPr>
              <a:t>ada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 Black"/>
                <a:cs typeface="Arial Black"/>
              </a:rPr>
              <a:t>yang </a:t>
            </a:r>
            <a:r>
              <a:rPr lang="en-US" dirty="0" err="1">
                <a:solidFill>
                  <a:schemeClr val="tx1"/>
                </a:solidFill>
                <a:latin typeface="Arial Black"/>
                <a:cs typeface="Arial Black"/>
              </a:rPr>
              <a:t>menduga</a:t>
            </a:r>
            <a:r>
              <a:rPr lang="en-US" dirty="0">
                <a:solidFill>
                  <a:schemeClr val="tx1"/>
                </a:solidFill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ini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merupakan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traktat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atau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essei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umum</a:t>
            </a:r>
            <a:r>
              <a:rPr lang="en-US" dirty="0">
                <a:latin typeface="Arial Black"/>
                <a:cs typeface="Arial Black"/>
              </a:rPr>
              <a:t> yang </a:t>
            </a:r>
            <a:r>
              <a:rPr lang="en-US" dirty="0" err="1">
                <a:latin typeface="Arial Black"/>
                <a:cs typeface="Arial Black"/>
              </a:rPr>
              <a:t>bisa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dikirimkan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ke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mana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saja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sebagai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>
                <a:latin typeface="Arial Black"/>
                <a:cs typeface="Arial Black"/>
              </a:rPr>
              <a:t>“</a:t>
            </a:r>
            <a:r>
              <a:rPr lang="en-US" dirty="0" err="1">
                <a:latin typeface="Arial Black"/>
                <a:cs typeface="Arial Black"/>
              </a:rPr>
              <a:t>surat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edaran</a:t>
            </a:r>
            <a:r>
              <a:rPr lang="en-US" dirty="0">
                <a:latin typeface="Arial Black"/>
                <a:cs typeface="Arial Black"/>
              </a:rPr>
              <a:t>” (circular letter). </a:t>
            </a:r>
            <a:endParaRPr lang="en-US" dirty="0" smtClean="0">
              <a:latin typeface="Arial Black"/>
              <a:cs typeface="Arial Black"/>
            </a:endParaRPr>
          </a:p>
          <a:p>
            <a:pPr algn="just"/>
            <a:r>
              <a:rPr lang="en-US" dirty="0" err="1" smtClean="0">
                <a:latin typeface="Arial Black"/>
                <a:cs typeface="Arial Black"/>
              </a:rPr>
              <a:t>Tapi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masalahnya</a:t>
            </a:r>
            <a:r>
              <a:rPr lang="en-US" dirty="0">
                <a:latin typeface="Arial Black"/>
                <a:cs typeface="Arial Black"/>
              </a:rPr>
              <a:t>, </a:t>
            </a:r>
            <a:r>
              <a:rPr lang="en-US" dirty="0" err="1">
                <a:latin typeface="Arial Black"/>
                <a:cs typeface="Arial Black"/>
              </a:rPr>
              <a:t>jelas-jelas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ditulis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bahwa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ditujukan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ke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umat</a:t>
            </a:r>
            <a:r>
              <a:rPr lang="en-US" dirty="0">
                <a:latin typeface="Arial Black"/>
                <a:cs typeface="Arial Black"/>
              </a:rPr>
              <a:t> di Roma. Ada yang </a:t>
            </a:r>
            <a:r>
              <a:rPr lang="en-US" dirty="0" err="1">
                <a:latin typeface="Arial Black"/>
                <a:cs typeface="Arial Black"/>
              </a:rPr>
              <a:t>beranggapan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smtClean="0">
                <a:latin typeface="Arial Black"/>
                <a:cs typeface="Arial Black"/>
              </a:rPr>
              <a:t>Roma </a:t>
            </a:r>
            <a:r>
              <a:rPr lang="en-US" dirty="0" err="1">
                <a:latin typeface="Arial Black"/>
                <a:cs typeface="Arial Black"/>
              </a:rPr>
              <a:t>merupakan</a:t>
            </a:r>
            <a:r>
              <a:rPr lang="en-US" dirty="0">
                <a:latin typeface="Arial Black"/>
                <a:cs typeface="Arial Black"/>
              </a:rPr>
              <a:t> “</a:t>
            </a:r>
            <a:r>
              <a:rPr lang="en-US" dirty="0" err="1">
                <a:latin typeface="Arial Black"/>
                <a:cs typeface="Arial Black"/>
              </a:rPr>
              <a:t>kompendium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ajaran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kristen</a:t>
            </a:r>
            <a:r>
              <a:rPr lang="en-US" dirty="0">
                <a:latin typeface="Arial Black"/>
                <a:cs typeface="Arial Black"/>
              </a:rPr>
              <a:t>” </a:t>
            </a:r>
            <a:r>
              <a:rPr lang="en-US" dirty="0" err="1" smtClean="0">
                <a:latin typeface="Arial Black"/>
                <a:cs typeface="Arial Black"/>
              </a:rPr>
              <a:t>atau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smtClean="0">
                <a:latin typeface="Arial Black"/>
                <a:cs typeface="Arial Black"/>
              </a:rPr>
              <a:t>“</a:t>
            </a:r>
            <a:r>
              <a:rPr lang="en-US" dirty="0" err="1">
                <a:latin typeface="Arial Black"/>
                <a:cs typeface="Arial Black"/>
              </a:rPr>
              <a:t>surat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warisan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kesaksian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terakhir</a:t>
            </a:r>
            <a:r>
              <a:rPr lang="en-US" dirty="0">
                <a:latin typeface="Arial Black"/>
                <a:cs typeface="Arial Black"/>
              </a:rPr>
              <a:t> Paulus”, </a:t>
            </a:r>
            <a:r>
              <a:rPr lang="en-US" dirty="0" err="1">
                <a:latin typeface="Arial Black"/>
                <a:cs typeface="Arial Black"/>
              </a:rPr>
              <a:t>atau</a:t>
            </a:r>
            <a:r>
              <a:rPr lang="en-US" dirty="0">
                <a:latin typeface="Arial Black"/>
                <a:cs typeface="Arial Black"/>
              </a:rPr>
              <a:t> “</a:t>
            </a:r>
            <a:r>
              <a:rPr lang="en-US" dirty="0" err="1">
                <a:latin typeface="Arial Black"/>
                <a:cs typeface="Arial Black"/>
              </a:rPr>
              <a:t>ringkasan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ajaran</a:t>
            </a:r>
            <a:r>
              <a:rPr lang="en-US" dirty="0">
                <a:latin typeface="Arial Black"/>
                <a:cs typeface="Arial Black"/>
              </a:rPr>
              <a:t> Paulus”. </a:t>
            </a:r>
            <a:r>
              <a:rPr lang="en-US" dirty="0" err="1">
                <a:latin typeface="Arial Black"/>
                <a:cs typeface="Arial Black"/>
              </a:rPr>
              <a:t>Pandangan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ini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kini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dianggap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berlebih-lebihan</a:t>
            </a:r>
            <a:r>
              <a:rPr lang="en-US" dirty="0">
                <a:latin typeface="Arial Black"/>
                <a:cs typeface="Arial Black"/>
              </a:rPr>
              <a:t>. </a:t>
            </a:r>
            <a:r>
              <a:rPr lang="en-US" dirty="0" err="1">
                <a:latin typeface="Arial Black"/>
                <a:cs typeface="Arial Black"/>
              </a:rPr>
              <a:t>Namun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harus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diakui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bahwa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lebih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dari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tulisan</a:t>
            </a:r>
            <a:r>
              <a:rPr lang="en-US" dirty="0">
                <a:latin typeface="Arial Black"/>
                <a:cs typeface="Arial Black"/>
              </a:rPr>
              <a:t> PB </a:t>
            </a:r>
            <a:r>
              <a:rPr lang="en-US" dirty="0" err="1">
                <a:latin typeface="Arial Black"/>
                <a:cs typeface="Arial Black"/>
              </a:rPr>
              <a:t>lainnya</a:t>
            </a:r>
            <a:r>
              <a:rPr lang="en-US" dirty="0" smtClean="0">
                <a:latin typeface="Arial Black"/>
                <a:cs typeface="Arial Black"/>
              </a:rPr>
              <a:t>, </a:t>
            </a:r>
            <a:r>
              <a:rPr lang="en-US" dirty="0" err="1" smtClean="0">
                <a:latin typeface="Arial Black"/>
                <a:cs typeface="Arial Black"/>
              </a:rPr>
              <a:t>Romabanyak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mempengaruhi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perkembangan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teologi</a:t>
            </a:r>
            <a:r>
              <a:rPr lang="en-US" dirty="0">
                <a:latin typeface="Arial Black"/>
                <a:cs typeface="Arial Black"/>
              </a:rPr>
              <a:t> di Barat. </a:t>
            </a:r>
            <a:r>
              <a:rPr lang="en-US" dirty="0" err="1">
                <a:latin typeface="Arial Black"/>
                <a:cs typeface="Arial Black"/>
              </a:rPr>
              <a:t>Tak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ada</a:t>
            </a:r>
            <a:r>
              <a:rPr lang="en-US" dirty="0">
                <a:latin typeface="Arial Black"/>
                <a:cs typeface="Arial Black"/>
              </a:rPr>
              <a:t> nada </a:t>
            </a:r>
            <a:r>
              <a:rPr lang="en-US" dirty="0" err="1">
                <a:latin typeface="Arial Black"/>
                <a:cs typeface="Arial Black"/>
              </a:rPr>
              <a:t>ketergesaan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atau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emosional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seperti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pada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dirty="0" err="1">
                <a:latin typeface="Arial Black"/>
                <a:cs typeface="Arial Black"/>
              </a:rPr>
              <a:t>surat-surat</a:t>
            </a:r>
            <a:r>
              <a:rPr lang="en-US" dirty="0">
                <a:latin typeface="Arial Black"/>
                <a:cs typeface="Arial Black"/>
              </a:rPr>
              <a:t> Paulus </a:t>
            </a:r>
            <a:r>
              <a:rPr lang="en-US" dirty="0" err="1">
                <a:latin typeface="Arial Black"/>
                <a:cs typeface="Arial Black"/>
              </a:rPr>
              <a:t>lainnya</a:t>
            </a:r>
            <a:r>
              <a:rPr lang="en-US" dirty="0">
                <a:latin typeface="Arial Black"/>
                <a:cs typeface="Arial Black"/>
              </a:rPr>
              <a:t>; </a:t>
            </a:r>
            <a:r>
              <a:rPr lang="en-US" dirty="0" smtClean="0">
                <a:latin typeface="Arial Black"/>
                <a:cs typeface="Arial Black"/>
              </a:rPr>
              <a:t>Roma </a:t>
            </a:r>
            <a:r>
              <a:rPr lang="en-US" dirty="0" err="1" smtClean="0">
                <a:latin typeface="Arial Black"/>
                <a:cs typeface="Arial Black"/>
              </a:rPr>
              <a:t>tampak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ditulis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dalam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suasana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tenang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dan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 err="1" smtClean="0">
                <a:latin typeface="Arial Black"/>
                <a:cs typeface="Arial Black"/>
              </a:rPr>
              <a:t>reflektif</a:t>
            </a:r>
            <a:endParaRPr lang="en-US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704454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371600"/>
            <a:ext cx="7583488" cy="365627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Paulus </a:t>
            </a:r>
            <a:r>
              <a:rPr lang="en-US" dirty="0" err="1" smtClean="0"/>
              <a:t>menuangkan</a:t>
            </a:r>
            <a:r>
              <a:rPr lang="en-US" dirty="0" smtClean="0"/>
              <a:t> </a:t>
            </a:r>
            <a:r>
              <a:rPr lang="en-US" dirty="0" err="1" smtClean="0"/>
              <a:t>gagasannya</a:t>
            </a:r>
            <a:r>
              <a:rPr lang="en-US" dirty="0" smtClean="0"/>
              <a:t> yang </a:t>
            </a:r>
            <a:r>
              <a:rPr lang="en-US" dirty="0" err="1" smtClean="0"/>
              <a:t>matang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Roma yang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dialog. Paulus </a:t>
            </a:r>
            <a:r>
              <a:rPr lang="en-US" dirty="0" err="1" smtClean="0"/>
              <a:t>berdebat</a:t>
            </a:r>
            <a:r>
              <a:rPr lang="en-US" dirty="0" smtClean="0"/>
              <a:t> ( 2:1, 3:1, 5, 9; 7:7 </a:t>
            </a:r>
            <a:r>
              <a:rPr lang="en-US" dirty="0" err="1" smtClean="0"/>
              <a:t>dll</a:t>
            </a:r>
            <a:r>
              <a:rPr lang="en-US" dirty="0" smtClean="0"/>
              <a:t>).</a:t>
            </a:r>
          </a:p>
          <a:p>
            <a:pPr algn="just"/>
            <a:r>
              <a:rPr lang="en-US" dirty="0"/>
              <a:t>Roma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ibukota</a:t>
            </a:r>
            <a:r>
              <a:rPr lang="en-US" dirty="0"/>
              <a:t> </a:t>
            </a:r>
            <a:r>
              <a:rPr lang="en-US" dirty="0" err="1"/>
              <a:t>kekaisaran</a:t>
            </a:r>
            <a:r>
              <a:rPr lang="en-US" dirty="0"/>
              <a:t> </a:t>
            </a:r>
            <a:r>
              <a:rPr lang="en-US" dirty="0" err="1"/>
              <a:t>Romawi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peradaban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Kota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 </a:t>
            </a:r>
            <a:r>
              <a:rPr lang="en-US" dirty="0" err="1"/>
              <a:t>Penduduknya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berjumlah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juta</a:t>
            </a:r>
            <a:r>
              <a:rPr lang="en-US" dirty="0"/>
              <a:t> orang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/>
              <a:t>separuhnya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budak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pula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orang </a:t>
            </a:r>
            <a:r>
              <a:rPr lang="en-US" dirty="0" err="1"/>
              <a:t>Yahudi</a:t>
            </a:r>
            <a:r>
              <a:rPr lang="en-US" dirty="0"/>
              <a:t> yang </a:t>
            </a:r>
            <a:r>
              <a:rPr lang="en-US" dirty="0" err="1"/>
              <a:t>tinggal</a:t>
            </a:r>
            <a:r>
              <a:rPr lang="en-US" dirty="0"/>
              <a:t> di </a:t>
            </a:r>
            <a:r>
              <a:rPr lang="en-US" dirty="0" err="1"/>
              <a:t>sana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nampak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sinagoge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di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Nero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11 </a:t>
            </a:r>
            <a:r>
              <a:rPr lang="en-US" dirty="0" err="1"/>
              <a:t>sinagoge</a:t>
            </a:r>
            <a:r>
              <a:rPr lang="en-US" dirty="0"/>
              <a:t> di Roma. Orang-orang </a:t>
            </a:r>
            <a:r>
              <a:rPr lang="en-US" dirty="0" err="1"/>
              <a:t>Yahudi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diusir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Roma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/>
              <a:t>Klaudius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49 (</a:t>
            </a:r>
            <a:r>
              <a:rPr lang="en-US" dirty="0" err="1"/>
              <a:t>Kis</a:t>
            </a:r>
            <a:r>
              <a:rPr lang="en-US" dirty="0"/>
              <a:t> 18:2),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rupanya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diizinkan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Roma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3345839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299</TotalTime>
  <Words>1673</Words>
  <Application>Microsoft Office PowerPoint</Application>
  <PresentationFormat>On-screen Show (16:9)</PresentationFormat>
  <Paragraphs>76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Revolution</vt:lpstr>
      <vt:lpstr>SURAT RASUL PAULUS KEPADA JEMAAT DI ROMA</vt:lpstr>
      <vt:lpstr>pendahuluan</vt:lpstr>
      <vt:lpstr>SURAT PAULUS DIKATEGORIKAN SEBAGAI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Teologi Paulus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International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SURAT RASUL PAULUS KEPADA JEMAAT DI ROMA.</dc:title>
  <dc:creator>Filbert Goetomo</dc:creator>
  <cp:lastModifiedBy>Win7</cp:lastModifiedBy>
  <cp:revision>25</cp:revision>
  <dcterms:created xsi:type="dcterms:W3CDTF">2012-09-06T21:40:09Z</dcterms:created>
  <dcterms:modified xsi:type="dcterms:W3CDTF">2013-01-29T04:17:33Z</dcterms:modified>
</cp:coreProperties>
</file>